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5"/>
  </p:notesMasterIdLst>
  <p:sldIdLst>
    <p:sldId id="330" r:id="rId2"/>
    <p:sldId id="410" r:id="rId3"/>
    <p:sldId id="397" r:id="rId4"/>
    <p:sldId id="396" r:id="rId5"/>
    <p:sldId id="418" r:id="rId6"/>
    <p:sldId id="414" r:id="rId7"/>
    <p:sldId id="415" r:id="rId8"/>
    <p:sldId id="417" r:id="rId9"/>
    <p:sldId id="412" r:id="rId10"/>
    <p:sldId id="419" r:id="rId11"/>
    <p:sldId id="416" r:id="rId12"/>
    <p:sldId id="413" r:id="rId13"/>
    <p:sldId id="325" r:id="rId14"/>
  </p:sldIdLst>
  <p:sldSz cx="9906000" cy="6858000" type="A4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EE6BF4-0728-4C20-B3E0-C731525D2A43}">
          <p14:sldIdLst>
            <p14:sldId id="330"/>
            <p14:sldId id="410"/>
            <p14:sldId id="397"/>
            <p14:sldId id="396"/>
            <p14:sldId id="418"/>
            <p14:sldId id="414"/>
            <p14:sldId id="415"/>
            <p14:sldId id="417"/>
            <p14:sldId id="412"/>
            <p14:sldId id="419"/>
            <p14:sldId id="416"/>
            <p14:sldId id="413"/>
          </p14:sldIdLst>
        </p14:section>
        <p14:section name="Раздел без заголовка" id="{B000F76D-2AF8-4125-86BE-63C5D211F100}">
          <p14:sldIdLst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6600"/>
    <a:srgbClr val="663300"/>
    <a:srgbClr val="5B4E2F"/>
    <a:srgbClr val="6F934B"/>
    <a:srgbClr val="666633"/>
    <a:srgbClr val="724B3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388" autoAdjust="0"/>
  </p:normalViewPr>
  <p:slideViewPr>
    <p:cSldViewPr>
      <p:cViewPr>
        <p:scale>
          <a:sx n="103" d="100"/>
          <a:sy n="103" d="100"/>
        </p:scale>
        <p:origin x="-1758" y="-30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8913F-ACF2-4CFC-9E37-4830E24F1BB9}" type="doc">
      <dgm:prSet loTypeId="urn:microsoft.com/office/officeart/2005/8/layout/cycle1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0EBB80-FD16-4F09-8A15-9CA0BC63D9A7}">
      <dgm:prSet phldrT="[Текст]" custT="1"/>
      <dgm:spPr/>
      <dgm:t>
        <a:bodyPr/>
        <a:lstStyle/>
        <a:p>
          <a:pPr algn="r"/>
          <a:r>
            <a:rPr lang="ru-RU" sz="2000" b="1" dirty="0" smtClean="0"/>
            <a:t>Игровые </a:t>
          </a:r>
        </a:p>
        <a:p>
          <a:pPr algn="r"/>
          <a:r>
            <a:rPr lang="ru-RU" sz="2000" b="1" dirty="0" smtClean="0"/>
            <a:t>технологии</a:t>
          </a:r>
          <a:endParaRPr lang="ru-RU" sz="2000" b="1" dirty="0"/>
        </a:p>
      </dgm:t>
    </dgm:pt>
    <dgm:pt modelId="{ABD0175F-BC51-44BB-9205-727E6A135908}" type="parTrans" cxnId="{283C2FEE-2D57-45B4-B29B-F29D4435FAD6}">
      <dgm:prSet/>
      <dgm:spPr/>
      <dgm:t>
        <a:bodyPr/>
        <a:lstStyle/>
        <a:p>
          <a:endParaRPr lang="ru-RU"/>
        </a:p>
      </dgm:t>
    </dgm:pt>
    <dgm:pt modelId="{5E90840B-9BD2-4E45-9FBB-7550136D422D}" type="sibTrans" cxnId="{283C2FEE-2D57-45B4-B29B-F29D4435FAD6}">
      <dgm:prSet/>
      <dgm:spPr/>
      <dgm:t>
        <a:bodyPr/>
        <a:lstStyle/>
        <a:p>
          <a:endParaRPr lang="ru-RU"/>
        </a:p>
      </dgm:t>
    </dgm:pt>
    <dgm:pt modelId="{244DF4FB-E9BF-4F91-8D18-71C92EA211DF}">
      <dgm:prSet phldrT="[Текст]" custT="1"/>
      <dgm:spPr/>
      <dgm:t>
        <a:bodyPr/>
        <a:lstStyle/>
        <a:p>
          <a:pPr algn="r"/>
          <a:r>
            <a:rPr lang="ru-RU" sz="2000" b="1" dirty="0" smtClean="0"/>
            <a:t>Проблемное </a:t>
          </a:r>
        </a:p>
        <a:p>
          <a:pPr algn="r"/>
          <a:r>
            <a:rPr lang="ru-RU" sz="2000" b="1" dirty="0" smtClean="0"/>
            <a:t>обучение</a:t>
          </a:r>
          <a:endParaRPr lang="ru-RU" sz="2000" b="1" dirty="0"/>
        </a:p>
      </dgm:t>
    </dgm:pt>
    <dgm:pt modelId="{3FB508B7-DD47-46A5-BF3B-590556460386}" type="parTrans" cxnId="{E680CD61-54F6-420C-946D-336A9DE083CB}">
      <dgm:prSet/>
      <dgm:spPr/>
      <dgm:t>
        <a:bodyPr/>
        <a:lstStyle/>
        <a:p>
          <a:endParaRPr lang="ru-RU"/>
        </a:p>
      </dgm:t>
    </dgm:pt>
    <dgm:pt modelId="{55962D99-E061-468E-9234-5EBC3ACA0F70}" type="sibTrans" cxnId="{E680CD61-54F6-420C-946D-336A9DE083CB}">
      <dgm:prSet/>
      <dgm:spPr/>
      <dgm:t>
        <a:bodyPr/>
        <a:lstStyle/>
        <a:p>
          <a:endParaRPr lang="ru-RU"/>
        </a:p>
      </dgm:t>
    </dgm:pt>
    <dgm:pt modelId="{80BCE243-512C-41A7-BD68-2816BCE4164C}">
      <dgm:prSet phldrT="[Текст]" custT="1"/>
      <dgm:spPr/>
      <dgm:t>
        <a:bodyPr/>
        <a:lstStyle/>
        <a:p>
          <a:pPr algn="l"/>
          <a:r>
            <a:rPr lang="ru-RU" sz="2000" b="1" dirty="0" err="1" smtClean="0"/>
            <a:t>Здоровьесберега</a:t>
          </a:r>
          <a:r>
            <a:rPr lang="ru-RU" sz="2000" b="1" dirty="0" smtClean="0"/>
            <a:t>-</a:t>
          </a:r>
        </a:p>
        <a:p>
          <a:pPr algn="l"/>
          <a:r>
            <a:rPr lang="ru-RU" sz="2000" b="1" dirty="0" err="1" smtClean="0"/>
            <a:t>ющее</a:t>
          </a:r>
          <a:r>
            <a:rPr lang="ru-RU" sz="2000" b="1" dirty="0" smtClean="0"/>
            <a:t> обучение</a:t>
          </a:r>
          <a:endParaRPr lang="ru-RU" sz="2000" b="1" dirty="0"/>
        </a:p>
      </dgm:t>
    </dgm:pt>
    <dgm:pt modelId="{B6808EF7-E5A2-450C-985A-264949A4FC5B}" type="parTrans" cxnId="{96C9A7C2-B22B-4292-9C8F-B6C834C6AE9D}">
      <dgm:prSet/>
      <dgm:spPr/>
      <dgm:t>
        <a:bodyPr/>
        <a:lstStyle/>
        <a:p>
          <a:endParaRPr lang="ru-RU"/>
        </a:p>
      </dgm:t>
    </dgm:pt>
    <dgm:pt modelId="{839231D0-CAA8-4540-9ADB-6A2DA8A801B4}" type="sibTrans" cxnId="{96C9A7C2-B22B-4292-9C8F-B6C834C6AE9D}">
      <dgm:prSet/>
      <dgm:spPr/>
      <dgm:t>
        <a:bodyPr/>
        <a:lstStyle/>
        <a:p>
          <a:endParaRPr lang="ru-RU"/>
        </a:p>
      </dgm:t>
    </dgm:pt>
    <dgm:pt modelId="{7B9870EC-C195-4FD4-8568-1782BD266E9E}">
      <dgm:prSet phldrT="[Текст]" custT="1"/>
      <dgm:spPr/>
      <dgm:t>
        <a:bodyPr/>
        <a:lstStyle/>
        <a:p>
          <a:r>
            <a:rPr lang="ru-RU" sz="2000" b="1" dirty="0" smtClean="0"/>
            <a:t>Исследовательские методы</a:t>
          </a:r>
          <a:endParaRPr lang="ru-RU" sz="2000" b="1" dirty="0"/>
        </a:p>
      </dgm:t>
    </dgm:pt>
    <dgm:pt modelId="{9E6501F2-F3DD-4B5C-BB75-71DABE37E79A}" type="parTrans" cxnId="{C8FC5B70-B67C-4167-B67D-2A4DB36E3B2A}">
      <dgm:prSet/>
      <dgm:spPr/>
      <dgm:t>
        <a:bodyPr/>
        <a:lstStyle/>
        <a:p>
          <a:endParaRPr lang="ru-RU"/>
        </a:p>
      </dgm:t>
    </dgm:pt>
    <dgm:pt modelId="{3C579984-E690-49CE-9CB6-5799F46F28E6}" type="sibTrans" cxnId="{C8FC5B70-B67C-4167-B67D-2A4DB36E3B2A}">
      <dgm:prSet/>
      <dgm:spPr/>
      <dgm:t>
        <a:bodyPr/>
        <a:lstStyle/>
        <a:p>
          <a:endParaRPr lang="ru-RU"/>
        </a:p>
      </dgm:t>
    </dgm:pt>
    <dgm:pt modelId="{96597414-DF62-4884-ADA9-C835EE5F3080}">
      <dgm:prSet custT="1"/>
      <dgm:spPr/>
      <dgm:t>
        <a:bodyPr/>
        <a:lstStyle/>
        <a:p>
          <a:pPr algn="just"/>
          <a:r>
            <a:rPr lang="ru-RU" sz="2000" b="1" dirty="0" smtClean="0"/>
            <a:t>  Использование</a:t>
          </a:r>
        </a:p>
        <a:p>
          <a:pPr algn="just"/>
          <a:r>
            <a:rPr lang="ru-RU" sz="2000" b="1" dirty="0" smtClean="0"/>
            <a:t>                       ИКТ</a:t>
          </a:r>
          <a:endParaRPr lang="ru-RU" sz="2000" b="1" dirty="0"/>
        </a:p>
      </dgm:t>
    </dgm:pt>
    <dgm:pt modelId="{9468C91E-1616-4CB4-8141-412B51BA7413}" type="parTrans" cxnId="{C358FE79-086B-4F60-83A1-E2AF12A5F645}">
      <dgm:prSet/>
      <dgm:spPr/>
      <dgm:t>
        <a:bodyPr/>
        <a:lstStyle/>
        <a:p>
          <a:endParaRPr lang="ru-RU"/>
        </a:p>
      </dgm:t>
    </dgm:pt>
    <dgm:pt modelId="{B9DED747-FB13-41EA-9CD1-8694953C8B86}" type="sibTrans" cxnId="{C358FE79-086B-4F60-83A1-E2AF12A5F645}">
      <dgm:prSet/>
      <dgm:spPr/>
      <dgm:t>
        <a:bodyPr/>
        <a:lstStyle/>
        <a:p>
          <a:endParaRPr lang="ru-RU"/>
        </a:p>
      </dgm:t>
    </dgm:pt>
    <dgm:pt modelId="{53119B5C-192A-4C80-9DC8-940EEBD3A139}">
      <dgm:prSet phldrT="[Текст]" custT="1"/>
      <dgm:spPr/>
      <dgm:t>
        <a:bodyPr/>
        <a:lstStyle/>
        <a:p>
          <a:r>
            <a:rPr lang="ru-RU" sz="2000" b="1" dirty="0" smtClean="0"/>
            <a:t>Метод проектов</a:t>
          </a:r>
          <a:endParaRPr lang="ru-RU" sz="2000" b="1" dirty="0"/>
        </a:p>
      </dgm:t>
    </dgm:pt>
    <dgm:pt modelId="{7FFFFD52-6CF5-4587-B7C8-A9E8E8073048}" type="sibTrans" cxnId="{DD95A9E9-FC38-4D13-AB22-597115A91FDF}">
      <dgm:prSet/>
      <dgm:spPr/>
      <dgm:t>
        <a:bodyPr/>
        <a:lstStyle/>
        <a:p>
          <a:endParaRPr lang="ru-RU"/>
        </a:p>
      </dgm:t>
    </dgm:pt>
    <dgm:pt modelId="{6889AF76-773D-4589-8CBB-45C401543110}" type="parTrans" cxnId="{DD95A9E9-FC38-4D13-AB22-597115A91FDF}">
      <dgm:prSet/>
      <dgm:spPr/>
      <dgm:t>
        <a:bodyPr/>
        <a:lstStyle/>
        <a:p>
          <a:endParaRPr lang="ru-RU"/>
        </a:p>
      </dgm:t>
    </dgm:pt>
    <dgm:pt modelId="{A694342E-1CAD-4C1F-AC69-3126831C2DB0}" type="pres">
      <dgm:prSet presAssocID="{4F48913F-ACF2-4CFC-9E37-4830E24F1B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CB52D-E951-45F4-98B4-C538553257D5}" type="pres">
      <dgm:prSet presAssocID="{0C0EBB80-FD16-4F09-8A15-9CA0BC63D9A7}" presName="dummy" presStyleCnt="0"/>
      <dgm:spPr/>
    </dgm:pt>
    <dgm:pt modelId="{390E8C2B-ECC4-45CB-98E2-7E1A23DE5134}" type="pres">
      <dgm:prSet presAssocID="{0C0EBB80-FD16-4F09-8A15-9CA0BC63D9A7}" presName="node" presStyleLbl="revTx" presStyleIdx="0" presStyleCnt="6" custScaleX="339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A10F-FA25-4DE4-8BDC-EA0650D8ACE8}" type="pres">
      <dgm:prSet presAssocID="{5E90840B-9BD2-4E45-9FBB-7550136D422D}" presName="sibTrans" presStyleLbl="node1" presStyleIdx="0" presStyleCnt="6"/>
      <dgm:spPr/>
      <dgm:t>
        <a:bodyPr/>
        <a:lstStyle/>
        <a:p>
          <a:endParaRPr lang="ru-RU"/>
        </a:p>
      </dgm:t>
    </dgm:pt>
    <dgm:pt modelId="{F1DB8BEC-BA29-47B5-8DCB-86498A798D15}" type="pres">
      <dgm:prSet presAssocID="{53119B5C-192A-4C80-9DC8-940EEBD3A139}" presName="dummy" presStyleCnt="0"/>
      <dgm:spPr/>
    </dgm:pt>
    <dgm:pt modelId="{2E77277D-3C43-4AC3-8624-F069B5BB7843}" type="pres">
      <dgm:prSet presAssocID="{53119B5C-192A-4C80-9DC8-940EEBD3A139}" presName="node" presStyleLbl="revTx" presStyleIdx="1" presStyleCnt="6" custScaleX="280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6725-5F0B-4E2C-8FF3-ED966032E4B7}" type="pres">
      <dgm:prSet presAssocID="{7FFFFD52-6CF5-4587-B7C8-A9E8E8073048}" presName="sibTrans" presStyleLbl="node1" presStyleIdx="1" presStyleCnt="6"/>
      <dgm:spPr/>
      <dgm:t>
        <a:bodyPr/>
        <a:lstStyle/>
        <a:p>
          <a:endParaRPr lang="ru-RU"/>
        </a:p>
      </dgm:t>
    </dgm:pt>
    <dgm:pt modelId="{6BC38F75-86D7-48AF-A4E3-F543F042B209}" type="pres">
      <dgm:prSet presAssocID="{244DF4FB-E9BF-4F91-8D18-71C92EA211DF}" presName="dummy" presStyleCnt="0"/>
      <dgm:spPr/>
    </dgm:pt>
    <dgm:pt modelId="{139F78DC-7212-4743-AB4A-0F36ECB5EC13}" type="pres">
      <dgm:prSet presAssocID="{244DF4FB-E9BF-4F91-8D18-71C92EA211DF}" presName="node" presStyleLbl="revTx" presStyleIdx="2" presStyleCnt="6" custScaleX="370612" custRadScaleRad="103377" custRadScaleInc="-17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F940E-0164-4F2C-9E20-F8FB030274A6}" type="pres">
      <dgm:prSet presAssocID="{55962D99-E061-468E-9234-5EBC3ACA0F70}" presName="sibTrans" presStyleLbl="node1" presStyleIdx="2" presStyleCnt="6" custLinFactNeighborX="235" custLinFactNeighborY="-827"/>
      <dgm:spPr/>
      <dgm:t>
        <a:bodyPr/>
        <a:lstStyle/>
        <a:p>
          <a:endParaRPr lang="ru-RU"/>
        </a:p>
      </dgm:t>
    </dgm:pt>
    <dgm:pt modelId="{26EB3BCE-ADFA-46C0-9397-5432D3D2F44A}" type="pres">
      <dgm:prSet presAssocID="{80BCE243-512C-41A7-BD68-2816BCE4164C}" presName="dummy" presStyleCnt="0"/>
      <dgm:spPr/>
    </dgm:pt>
    <dgm:pt modelId="{0887CDA3-6D8B-432D-B925-53CACEE63FCA}" type="pres">
      <dgm:prSet presAssocID="{80BCE243-512C-41A7-BD68-2816BCE4164C}" presName="node" presStyleLbl="revTx" presStyleIdx="3" presStyleCnt="6" custScaleX="356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26727-97EA-4161-87E7-5F635521E747}" type="pres">
      <dgm:prSet presAssocID="{839231D0-CAA8-4540-9ADB-6A2DA8A801B4}" presName="sibTrans" presStyleLbl="node1" presStyleIdx="3" presStyleCnt="6"/>
      <dgm:spPr/>
      <dgm:t>
        <a:bodyPr/>
        <a:lstStyle/>
        <a:p>
          <a:endParaRPr lang="ru-RU"/>
        </a:p>
      </dgm:t>
    </dgm:pt>
    <dgm:pt modelId="{3337777E-8978-4983-939E-7EE4C3B39040}" type="pres">
      <dgm:prSet presAssocID="{7B9870EC-C195-4FD4-8568-1782BD266E9E}" presName="dummy" presStyleCnt="0"/>
      <dgm:spPr/>
    </dgm:pt>
    <dgm:pt modelId="{386E8441-98FD-4D59-A9E0-142479ED66EC}" type="pres">
      <dgm:prSet presAssocID="{7B9870EC-C195-4FD4-8568-1782BD266E9E}" presName="node" presStyleLbl="revTx" presStyleIdx="4" presStyleCnt="6" custScaleX="328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D7E69-5749-478A-9894-F048AD6AEA44}" type="pres">
      <dgm:prSet presAssocID="{3C579984-E690-49CE-9CB6-5799F46F28E6}" presName="sibTrans" presStyleLbl="node1" presStyleIdx="4" presStyleCnt="6"/>
      <dgm:spPr/>
      <dgm:t>
        <a:bodyPr/>
        <a:lstStyle/>
        <a:p>
          <a:endParaRPr lang="ru-RU"/>
        </a:p>
      </dgm:t>
    </dgm:pt>
    <dgm:pt modelId="{1CF95ADF-1C27-44A7-A178-2AB54F49E9B6}" type="pres">
      <dgm:prSet presAssocID="{96597414-DF62-4884-ADA9-C835EE5F3080}" presName="dummy" presStyleCnt="0"/>
      <dgm:spPr/>
    </dgm:pt>
    <dgm:pt modelId="{A9BD5021-7CAD-4554-B040-24768C02D6CB}" type="pres">
      <dgm:prSet presAssocID="{96597414-DF62-4884-ADA9-C835EE5F3080}" presName="node" presStyleLbl="revTx" presStyleIdx="5" presStyleCnt="6" custScaleX="387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5ECC0-3D53-407E-AA39-6EC3EEB3B943}" type="pres">
      <dgm:prSet presAssocID="{B9DED747-FB13-41EA-9CD1-8694953C8B86}" presName="sibTrans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2DFD354-8778-43DE-98D1-63087808A38B}" type="presOf" srcId="{839231D0-CAA8-4540-9ADB-6A2DA8A801B4}" destId="{90026727-97EA-4161-87E7-5F635521E747}" srcOrd="0" destOrd="0" presId="urn:microsoft.com/office/officeart/2005/8/layout/cycle1"/>
    <dgm:cxn modelId="{283C2FEE-2D57-45B4-B29B-F29D4435FAD6}" srcId="{4F48913F-ACF2-4CFC-9E37-4830E24F1BB9}" destId="{0C0EBB80-FD16-4F09-8A15-9CA0BC63D9A7}" srcOrd="0" destOrd="0" parTransId="{ABD0175F-BC51-44BB-9205-727E6A135908}" sibTransId="{5E90840B-9BD2-4E45-9FBB-7550136D422D}"/>
    <dgm:cxn modelId="{E680CD61-54F6-420C-946D-336A9DE083CB}" srcId="{4F48913F-ACF2-4CFC-9E37-4830E24F1BB9}" destId="{244DF4FB-E9BF-4F91-8D18-71C92EA211DF}" srcOrd="2" destOrd="0" parTransId="{3FB508B7-DD47-46A5-BF3B-590556460386}" sibTransId="{55962D99-E061-468E-9234-5EBC3ACA0F70}"/>
    <dgm:cxn modelId="{9749C6DB-D4CB-4296-90C5-B5741F38B27C}" type="presOf" srcId="{53119B5C-192A-4C80-9DC8-940EEBD3A139}" destId="{2E77277D-3C43-4AC3-8624-F069B5BB7843}" srcOrd="0" destOrd="0" presId="urn:microsoft.com/office/officeart/2005/8/layout/cycle1"/>
    <dgm:cxn modelId="{F42052E5-A99F-47F1-BF36-01C63250FC80}" type="presOf" srcId="{7B9870EC-C195-4FD4-8568-1782BD266E9E}" destId="{386E8441-98FD-4D59-A9E0-142479ED66EC}" srcOrd="0" destOrd="0" presId="urn:microsoft.com/office/officeart/2005/8/layout/cycle1"/>
    <dgm:cxn modelId="{96C9A7C2-B22B-4292-9C8F-B6C834C6AE9D}" srcId="{4F48913F-ACF2-4CFC-9E37-4830E24F1BB9}" destId="{80BCE243-512C-41A7-BD68-2816BCE4164C}" srcOrd="3" destOrd="0" parTransId="{B6808EF7-E5A2-450C-985A-264949A4FC5B}" sibTransId="{839231D0-CAA8-4540-9ADB-6A2DA8A801B4}"/>
    <dgm:cxn modelId="{8725B476-7241-41E3-8BDC-C0EA3A05FFCB}" type="presOf" srcId="{0C0EBB80-FD16-4F09-8A15-9CA0BC63D9A7}" destId="{390E8C2B-ECC4-45CB-98E2-7E1A23DE5134}" srcOrd="0" destOrd="0" presId="urn:microsoft.com/office/officeart/2005/8/layout/cycle1"/>
    <dgm:cxn modelId="{38657C44-7B69-476A-87E5-D0408146009A}" type="presOf" srcId="{B9DED747-FB13-41EA-9CD1-8694953C8B86}" destId="{BDB5ECC0-3D53-407E-AA39-6EC3EEB3B943}" srcOrd="0" destOrd="0" presId="urn:microsoft.com/office/officeart/2005/8/layout/cycle1"/>
    <dgm:cxn modelId="{C358FE79-086B-4F60-83A1-E2AF12A5F645}" srcId="{4F48913F-ACF2-4CFC-9E37-4830E24F1BB9}" destId="{96597414-DF62-4884-ADA9-C835EE5F3080}" srcOrd="5" destOrd="0" parTransId="{9468C91E-1616-4CB4-8141-412B51BA7413}" sibTransId="{B9DED747-FB13-41EA-9CD1-8694953C8B86}"/>
    <dgm:cxn modelId="{FCF46D79-F79C-494D-9931-251F7CF816CA}" type="presOf" srcId="{244DF4FB-E9BF-4F91-8D18-71C92EA211DF}" destId="{139F78DC-7212-4743-AB4A-0F36ECB5EC13}" srcOrd="0" destOrd="0" presId="urn:microsoft.com/office/officeart/2005/8/layout/cycle1"/>
    <dgm:cxn modelId="{82F78FEC-7142-4F66-8E28-AC8F1648F8A2}" type="presOf" srcId="{4F48913F-ACF2-4CFC-9E37-4830E24F1BB9}" destId="{A694342E-1CAD-4C1F-AC69-3126831C2DB0}" srcOrd="0" destOrd="0" presId="urn:microsoft.com/office/officeart/2005/8/layout/cycle1"/>
    <dgm:cxn modelId="{F5D504F8-2D7F-40FE-8EE0-CCB5967CD977}" type="presOf" srcId="{7FFFFD52-6CF5-4587-B7C8-A9E8E8073048}" destId="{8EAE6725-5F0B-4E2C-8FF3-ED966032E4B7}" srcOrd="0" destOrd="0" presId="urn:microsoft.com/office/officeart/2005/8/layout/cycle1"/>
    <dgm:cxn modelId="{DD95A9E9-FC38-4D13-AB22-597115A91FDF}" srcId="{4F48913F-ACF2-4CFC-9E37-4830E24F1BB9}" destId="{53119B5C-192A-4C80-9DC8-940EEBD3A139}" srcOrd="1" destOrd="0" parTransId="{6889AF76-773D-4589-8CBB-45C401543110}" sibTransId="{7FFFFD52-6CF5-4587-B7C8-A9E8E8073048}"/>
    <dgm:cxn modelId="{41249FC6-02B8-4EA1-925C-6CA06C2068A7}" type="presOf" srcId="{3C579984-E690-49CE-9CB6-5799F46F28E6}" destId="{A3BD7E69-5749-478A-9894-F048AD6AEA44}" srcOrd="0" destOrd="0" presId="urn:microsoft.com/office/officeart/2005/8/layout/cycle1"/>
    <dgm:cxn modelId="{95895FCF-3306-4D24-88BE-D3ACDA7FEFAE}" type="presOf" srcId="{5E90840B-9BD2-4E45-9FBB-7550136D422D}" destId="{40F3A10F-FA25-4DE4-8BDC-EA0650D8ACE8}" srcOrd="0" destOrd="0" presId="urn:microsoft.com/office/officeart/2005/8/layout/cycle1"/>
    <dgm:cxn modelId="{829D2A6C-928C-4E8A-9BE5-661CCF098950}" type="presOf" srcId="{55962D99-E061-468E-9234-5EBC3ACA0F70}" destId="{C24F940E-0164-4F2C-9E20-F8FB030274A6}" srcOrd="0" destOrd="0" presId="urn:microsoft.com/office/officeart/2005/8/layout/cycle1"/>
    <dgm:cxn modelId="{E6491E2F-BAD0-45B5-99E4-1A9F99E90295}" type="presOf" srcId="{80BCE243-512C-41A7-BD68-2816BCE4164C}" destId="{0887CDA3-6D8B-432D-B925-53CACEE63FCA}" srcOrd="0" destOrd="0" presId="urn:microsoft.com/office/officeart/2005/8/layout/cycle1"/>
    <dgm:cxn modelId="{68AA5778-2DAF-47F0-9E5A-626B911BE81D}" type="presOf" srcId="{96597414-DF62-4884-ADA9-C835EE5F3080}" destId="{A9BD5021-7CAD-4554-B040-24768C02D6CB}" srcOrd="0" destOrd="0" presId="urn:microsoft.com/office/officeart/2005/8/layout/cycle1"/>
    <dgm:cxn modelId="{C8FC5B70-B67C-4167-B67D-2A4DB36E3B2A}" srcId="{4F48913F-ACF2-4CFC-9E37-4830E24F1BB9}" destId="{7B9870EC-C195-4FD4-8568-1782BD266E9E}" srcOrd="4" destOrd="0" parTransId="{9E6501F2-F3DD-4B5C-BB75-71DABE37E79A}" sibTransId="{3C579984-E690-49CE-9CB6-5799F46F28E6}"/>
    <dgm:cxn modelId="{12E419DA-7598-4512-AD52-951958369683}" type="presParOf" srcId="{A694342E-1CAD-4C1F-AC69-3126831C2DB0}" destId="{698CB52D-E951-45F4-98B4-C538553257D5}" srcOrd="0" destOrd="0" presId="urn:microsoft.com/office/officeart/2005/8/layout/cycle1"/>
    <dgm:cxn modelId="{1A4DEE02-D1F5-4282-A515-A1F4F6F5B78C}" type="presParOf" srcId="{A694342E-1CAD-4C1F-AC69-3126831C2DB0}" destId="{390E8C2B-ECC4-45CB-98E2-7E1A23DE5134}" srcOrd="1" destOrd="0" presId="urn:microsoft.com/office/officeart/2005/8/layout/cycle1"/>
    <dgm:cxn modelId="{47B0BDB4-2B96-4D37-A7CA-993702FB29D1}" type="presParOf" srcId="{A694342E-1CAD-4C1F-AC69-3126831C2DB0}" destId="{40F3A10F-FA25-4DE4-8BDC-EA0650D8ACE8}" srcOrd="2" destOrd="0" presId="urn:microsoft.com/office/officeart/2005/8/layout/cycle1"/>
    <dgm:cxn modelId="{449F794C-2DF0-4650-A7EE-C2D0B52A14B5}" type="presParOf" srcId="{A694342E-1CAD-4C1F-AC69-3126831C2DB0}" destId="{F1DB8BEC-BA29-47B5-8DCB-86498A798D15}" srcOrd="3" destOrd="0" presId="urn:microsoft.com/office/officeart/2005/8/layout/cycle1"/>
    <dgm:cxn modelId="{2107E7B0-03A4-4F81-81EC-242D9C4216E4}" type="presParOf" srcId="{A694342E-1CAD-4C1F-AC69-3126831C2DB0}" destId="{2E77277D-3C43-4AC3-8624-F069B5BB7843}" srcOrd="4" destOrd="0" presId="urn:microsoft.com/office/officeart/2005/8/layout/cycle1"/>
    <dgm:cxn modelId="{1CCFBB46-E959-407F-9CFE-0A14CD9D10F4}" type="presParOf" srcId="{A694342E-1CAD-4C1F-AC69-3126831C2DB0}" destId="{8EAE6725-5F0B-4E2C-8FF3-ED966032E4B7}" srcOrd="5" destOrd="0" presId="urn:microsoft.com/office/officeart/2005/8/layout/cycle1"/>
    <dgm:cxn modelId="{E07B1CD9-156B-46D0-B9FF-74F31D664C7F}" type="presParOf" srcId="{A694342E-1CAD-4C1F-AC69-3126831C2DB0}" destId="{6BC38F75-86D7-48AF-A4E3-F543F042B209}" srcOrd="6" destOrd="0" presId="urn:microsoft.com/office/officeart/2005/8/layout/cycle1"/>
    <dgm:cxn modelId="{483D2CF5-6869-456C-B36A-53212EBEC0CF}" type="presParOf" srcId="{A694342E-1CAD-4C1F-AC69-3126831C2DB0}" destId="{139F78DC-7212-4743-AB4A-0F36ECB5EC13}" srcOrd="7" destOrd="0" presId="urn:microsoft.com/office/officeart/2005/8/layout/cycle1"/>
    <dgm:cxn modelId="{9D41135C-C5A8-44E0-BFCE-F75F32243CB1}" type="presParOf" srcId="{A694342E-1CAD-4C1F-AC69-3126831C2DB0}" destId="{C24F940E-0164-4F2C-9E20-F8FB030274A6}" srcOrd="8" destOrd="0" presId="urn:microsoft.com/office/officeart/2005/8/layout/cycle1"/>
    <dgm:cxn modelId="{95AC6876-DE3C-44B0-9B92-462BF2A05FFE}" type="presParOf" srcId="{A694342E-1CAD-4C1F-AC69-3126831C2DB0}" destId="{26EB3BCE-ADFA-46C0-9397-5432D3D2F44A}" srcOrd="9" destOrd="0" presId="urn:microsoft.com/office/officeart/2005/8/layout/cycle1"/>
    <dgm:cxn modelId="{5CEBE0A3-C0D2-40D5-B8EC-13A6FCAE1578}" type="presParOf" srcId="{A694342E-1CAD-4C1F-AC69-3126831C2DB0}" destId="{0887CDA3-6D8B-432D-B925-53CACEE63FCA}" srcOrd="10" destOrd="0" presId="urn:microsoft.com/office/officeart/2005/8/layout/cycle1"/>
    <dgm:cxn modelId="{70FD99D2-69B6-4B35-B80E-A287B8CD065D}" type="presParOf" srcId="{A694342E-1CAD-4C1F-AC69-3126831C2DB0}" destId="{90026727-97EA-4161-87E7-5F635521E747}" srcOrd="11" destOrd="0" presId="urn:microsoft.com/office/officeart/2005/8/layout/cycle1"/>
    <dgm:cxn modelId="{178ECA96-70CD-4DED-905B-CEC72E972C32}" type="presParOf" srcId="{A694342E-1CAD-4C1F-AC69-3126831C2DB0}" destId="{3337777E-8978-4983-939E-7EE4C3B39040}" srcOrd="12" destOrd="0" presId="urn:microsoft.com/office/officeart/2005/8/layout/cycle1"/>
    <dgm:cxn modelId="{854E8C93-4C7A-4B53-9087-40EDBBB7D963}" type="presParOf" srcId="{A694342E-1CAD-4C1F-AC69-3126831C2DB0}" destId="{386E8441-98FD-4D59-A9E0-142479ED66EC}" srcOrd="13" destOrd="0" presId="urn:microsoft.com/office/officeart/2005/8/layout/cycle1"/>
    <dgm:cxn modelId="{F6769A6F-6C16-45E6-B849-9420D214D3AD}" type="presParOf" srcId="{A694342E-1CAD-4C1F-AC69-3126831C2DB0}" destId="{A3BD7E69-5749-478A-9894-F048AD6AEA44}" srcOrd="14" destOrd="0" presId="urn:microsoft.com/office/officeart/2005/8/layout/cycle1"/>
    <dgm:cxn modelId="{BD32AA13-DBF3-4BAB-BFB7-706AF5AFD9B7}" type="presParOf" srcId="{A694342E-1CAD-4C1F-AC69-3126831C2DB0}" destId="{1CF95ADF-1C27-44A7-A178-2AB54F49E9B6}" srcOrd="15" destOrd="0" presId="urn:microsoft.com/office/officeart/2005/8/layout/cycle1"/>
    <dgm:cxn modelId="{54AF1E5F-D9D5-4AC2-96A3-F249282D7E1B}" type="presParOf" srcId="{A694342E-1CAD-4C1F-AC69-3126831C2DB0}" destId="{A9BD5021-7CAD-4554-B040-24768C02D6CB}" srcOrd="16" destOrd="0" presId="urn:microsoft.com/office/officeart/2005/8/layout/cycle1"/>
    <dgm:cxn modelId="{E7A3AE59-BD5A-41A9-95E9-A8359BE2D747}" type="presParOf" srcId="{A694342E-1CAD-4C1F-AC69-3126831C2DB0}" destId="{BDB5ECC0-3D53-407E-AA39-6EC3EEB3B94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E8C2B-ECC4-45CB-98E2-7E1A23DE5134}">
      <dsp:nvSpPr>
        <dsp:cNvPr id="0" name=""/>
        <dsp:cNvSpPr/>
      </dsp:nvSpPr>
      <dsp:spPr>
        <a:xfrm>
          <a:off x="4220473" y="10399"/>
          <a:ext cx="3124343" cy="92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Игровые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технологии</a:t>
          </a:r>
          <a:endParaRPr lang="ru-RU" sz="2000" b="1" kern="1200" dirty="0"/>
        </a:p>
      </dsp:txBody>
      <dsp:txXfrm>
        <a:off x="4220473" y="10399"/>
        <a:ext cx="3124343" cy="920738"/>
      </dsp:txXfrm>
    </dsp:sp>
    <dsp:sp modelId="{40F3A10F-FA25-4DE4-8BDC-EA0650D8ACE8}">
      <dsp:nvSpPr>
        <dsp:cNvPr id="0" name=""/>
        <dsp:cNvSpPr/>
      </dsp:nvSpPr>
      <dsp:spPr>
        <a:xfrm>
          <a:off x="2505375" y="921"/>
          <a:ext cx="4499363" cy="4499363"/>
        </a:xfrm>
        <a:prstGeom prst="circularArrow">
          <a:avLst>
            <a:gd name="adj1" fmla="val 3990"/>
            <a:gd name="adj2" fmla="val 250329"/>
            <a:gd name="adj3" fmla="val 20573009"/>
            <a:gd name="adj4" fmla="val 19203441"/>
            <a:gd name="adj5" fmla="val 46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77277D-3C43-4AC3-8624-F069B5BB7843}">
      <dsp:nvSpPr>
        <dsp:cNvPr id="0" name=""/>
        <dsp:cNvSpPr/>
      </dsp:nvSpPr>
      <dsp:spPr>
        <a:xfrm>
          <a:off x="5520890" y="1790233"/>
          <a:ext cx="2578685" cy="92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Метод проектов</a:t>
          </a:r>
          <a:endParaRPr lang="ru-RU" sz="2000" b="1" kern="1200" dirty="0"/>
        </a:p>
      </dsp:txBody>
      <dsp:txXfrm>
        <a:off x="5520890" y="1790233"/>
        <a:ext cx="2578685" cy="920738"/>
      </dsp:txXfrm>
    </dsp:sp>
    <dsp:sp modelId="{8EAE6725-5F0B-4E2C-8FF3-ED966032E4B7}">
      <dsp:nvSpPr>
        <dsp:cNvPr id="0" name=""/>
        <dsp:cNvSpPr/>
      </dsp:nvSpPr>
      <dsp:spPr>
        <a:xfrm>
          <a:off x="2475417" y="159567"/>
          <a:ext cx="4499363" cy="4499363"/>
        </a:xfrm>
        <a:prstGeom prst="circularArrow">
          <a:avLst>
            <a:gd name="adj1" fmla="val 3990"/>
            <a:gd name="adj2" fmla="val 250329"/>
            <a:gd name="adj3" fmla="val 1797909"/>
            <a:gd name="adj4" fmla="val 506530"/>
            <a:gd name="adj5" fmla="val 46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9F78DC-7212-4743-AB4A-0F36ECB5EC13}">
      <dsp:nvSpPr>
        <dsp:cNvPr id="0" name=""/>
        <dsp:cNvSpPr/>
      </dsp:nvSpPr>
      <dsp:spPr>
        <a:xfrm>
          <a:off x="4220479" y="3562569"/>
          <a:ext cx="3412368" cy="92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Проблемное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</a:t>
          </a:r>
          <a:endParaRPr lang="ru-RU" sz="2000" b="1" kern="1200" dirty="0"/>
        </a:p>
      </dsp:txBody>
      <dsp:txXfrm>
        <a:off x="4220479" y="3562569"/>
        <a:ext cx="3412368" cy="920738"/>
      </dsp:txXfrm>
    </dsp:sp>
    <dsp:sp modelId="{C24F940E-0164-4F2C-9E20-F8FB030274A6}">
      <dsp:nvSpPr>
        <dsp:cNvPr id="0" name=""/>
        <dsp:cNvSpPr/>
      </dsp:nvSpPr>
      <dsp:spPr>
        <a:xfrm>
          <a:off x="2716055" y="3939308"/>
          <a:ext cx="4499363" cy="4499363"/>
        </a:xfrm>
        <a:prstGeom prst="circularArrow">
          <a:avLst>
            <a:gd name="adj1" fmla="val 3990"/>
            <a:gd name="adj2" fmla="val 250329"/>
            <a:gd name="adj3" fmla="val 16642756"/>
            <a:gd name="adj4" fmla="val 14943270"/>
            <a:gd name="adj5" fmla="val 46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87CDA3-6D8B-432D-B925-53CACEE63FCA}">
      <dsp:nvSpPr>
        <dsp:cNvPr id="0" name=""/>
        <dsp:cNvSpPr/>
      </dsp:nvSpPr>
      <dsp:spPr>
        <a:xfrm>
          <a:off x="2088231" y="3570068"/>
          <a:ext cx="3278475" cy="92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Здоровьесберега</a:t>
          </a:r>
          <a:r>
            <a:rPr lang="ru-RU" sz="2000" b="1" kern="1200" dirty="0" smtClean="0"/>
            <a:t>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ющее</a:t>
          </a:r>
          <a:r>
            <a:rPr lang="ru-RU" sz="2000" b="1" kern="1200" dirty="0" smtClean="0"/>
            <a:t> обучение</a:t>
          </a:r>
          <a:endParaRPr lang="ru-RU" sz="2000" b="1" kern="1200" dirty="0"/>
        </a:p>
      </dsp:txBody>
      <dsp:txXfrm>
        <a:off x="2088231" y="3570068"/>
        <a:ext cx="3278475" cy="920738"/>
      </dsp:txXfrm>
    </dsp:sp>
    <dsp:sp modelId="{90026727-97EA-4161-87E7-5F635521E747}">
      <dsp:nvSpPr>
        <dsp:cNvPr id="0" name=""/>
        <dsp:cNvSpPr/>
      </dsp:nvSpPr>
      <dsp:spPr>
        <a:xfrm>
          <a:off x="2505375" y="921"/>
          <a:ext cx="4499363" cy="4499363"/>
        </a:xfrm>
        <a:prstGeom prst="circularArrow">
          <a:avLst>
            <a:gd name="adj1" fmla="val 3990"/>
            <a:gd name="adj2" fmla="val 250329"/>
            <a:gd name="adj3" fmla="val 9773009"/>
            <a:gd name="adj4" fmla="val 8403441"/>
            <a:gd name="adj5" fmla="val 46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E8441-98FD-4D59-A9E0-142479ED66EC}">
      <dsp:nvSpPr>
        <dsp:cNvPr id="0" name=""/>
        <dsp:cNvSpPr/>
      </dsp:nvSpPr>
      <dsp:spPr>
        <a:xfrm>
          <a:off x="1189455" y="1790233"/>
          <a:ext cx="3020852" cy="92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Исследовательские методы</a:t>
          </a:r>
          <a:endParaRPr lang="ru-RU" sz="2000" b="1" kern="1200" dirty="0"/>
        </a:p>
      </dsp:txBody>
      <dsp:txXfrm>
        <a:off x="1189455" y="1790233"/>
        <a:ext cx="3020852" cy="920738"/>
      </dsp:txXfrm>
    </dsp:sp>
    <dsp:sp modelId="{A3BD7E69-5749-478A-9894-F048AD6AEA44}">
      <dsp:nvSpPr>
        <dsp:cNvPr id="0" name=""/>
        <dsp:cNvSpPr/>
      </dsp:nvSpPr>
      <dsp:spPr>
        <a:xfrm>
          <a:off x="2505375" y="921"/>
          <a:ext cx="4499363" cy="4499363"/>
        </a:xfrm>
        <a:prstGeom prst="circularArrow">
          <a:avLst>
            <a:gd name="adj1" fmla="val 3990"/>
            <a:gd name="adj2" fmla="val 250329"/>
            <a:gd name="adj3" fmla="val 12946230"/>
            <a:gd name="adj4" fmla="val 11576662"/>
            <a:gd name="adj5" fmla="val 46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BD5021-7CAD-4554-B040-24768C02D6CB}">
      <dsp:nvSpPr>
        <dsp:cNvPr id="0" name=""/>
        <dsp:cNvSpPr/>
      </dsp:nvSpPr>
      <dsp:spPr>
        <a:xfrm>
          <a:off x="1944218" y="10399"/>
          <a:ext cx="3566500" cy="92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Использование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                    ИКТ</a:t>
          </a:r>
          <a:endParaRPr lang="ru-RU" sz="2000" b="1" kern="1200" dirty="0"/>
        </a:p>
      </dsp:txBody>
      <dsp:txXfrm>
        <a:off x="1944218" y="10399"/>
        <a:ext cx="3566500" cy="920738"/>
      </dsp:txXfrm>
    </dsp:sp>
    <dsp:sp modelId="{BDB5ECC0-3D53-407E-AA39-6EC3EEB3B943}">
      <dsp:nvSpPr>
        <dsp:cNvPr id="0" name=""/>
        <dsp:cNvSpPr/>
      </dsp:nvSpPr>
      <dsp:spPr>
        <a:xfrm>
          <a:off x="2726453" y="-3894719"/>
          <a:ext cx="4499363" cy="4499363"/>
        </a:xfrm>
        <a:prstGeom prst="circularArrow">
          <a:avLst>
            <a:gd name="adj1" fmla="val 3990"/>
            <a:gd name="adj2" fmla="val 250329"/>
            <a:gd name="adj3" fmla="val 6444055"/>
            <a:gd name="adj4" fmla="val 4495384"/>
            <a:gd name="adj5" fmla="val 46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58F2C0-B508-49F9-941F-70F2006A615B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232502-3906-43D3-B680-8A42F7B67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94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681FF-137C-4840-8082-E8762ABF40F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32502-3906-43D3-B680-8A42F7B67D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612313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screen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2988" y="1925638"/>
            <a:ext cx="84201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85938" y="3738563"/>
            <a:ext cx="69342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FCF4EDD0-DE78-4F95-943C-1824C8A5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4572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8288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100763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4588" y="6100763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9338" y="6100763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A0836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D1DB8B-1523-4CAC-B782-808B4CC7D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ok.ru/dk?cmd=logExternal&amp;st.name=externalLinkRedirect&amp;st.link=http://ablyazizova_e_v.a2b2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DC13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326054"/>
            <a:ext cx="8208912" cy="61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872879" y="459873"/>
            <a:ext cx="527270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</a:rPr>
              <a:t>         МКОУ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</a:rPr>
              <a:t>      «МИЧУРИНСКАЯ СРЕДНЯЯ ШКОЛА»</a:t>
            </a:r>
            <a:endParaRPr lang="ru-RU" sz="20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0532" y="2367683"/>
            <a:ext cx="8001000" cy="3816424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</a:rPr>
              <a:t>Портфолио </a:t>
            </a:r>
          </a:p>
          <a:p>
            <a:pPr>
              <a:buFont typeface="Monotype Sorts"/>
              <a:buNone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>у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чителя начальных классов</a:t>
            </a:r>
          </a:p>
          <a:p>
            <a:pPr>
              <a:buFont typeface="Monotype Sorts"/>
              <a:buNone/>
            </a:pP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Monotype Sorts"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</a:rPr>
              <a:t>АБЛЯЗИЗОВОЙ </a:t>
            </a:r>
          </a:p>
          <a:p>
            <a:pPr>
              <a:buFont typeface="Monotype Sorts"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</a:rPr>
              <a:t>ЕЛЕНЫ  ВИКТОРОВНЫ</a:t>
            </a:r>
          </a:p>
        </p:txBody>
      </p:sp>
      <p:pic>
        <p:nvPicPr>
          <p:cNvPr id="6149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VIPS\Desktop\SDC170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r="14637"/>
          <a:stretch/>
        </p:blipFill>
        <p:spPr bwMode="auto">
          <a:xfrm>
            <a:off x="1136576" y="476672"/>
            <a:ext cx="2289810" cy="274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VIPS\Desktop\SDC1677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20910"/>
          <a:stretch/>
        </p:blipFill>
        <p:spPr bwMode="auto">
          <a:xfrm>
            <a:off x="3728864" y="478577"/>
            <a:ext cx="2018030" cy="2747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VIPS\Desktop\SDC1677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5575" r="6888" b="4751"/>
          <a:stretch/>
        </p:blipFill>
        <p:spPr bwMode="auto">
          <a:xfrm>
            <a:off x="6033120" y="478576"/>
            <a:ext cx="3491101" cy="266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VIPS\Desktop\SDC1676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6722" r="4182" b="9014"/>
          <a:stretch/>
        </p:blipFill>
        <p:spPr bwMode="auto">
          <a:xfrm>
            <a:off x="1352600" y="3429000"/>
            <a:ext cx="3482340" cy="249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VIPS\Desktop\SDC1676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10492" r="7134" b="11146"/>
          <a:stretch/>
        </p:blipFill>
        <p:spPr bwMode="auto">
          <a:xfrm>
            <a:off x="5673080" y="3429000"/>
            <a:ext cx="3336925" cy="249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so02059_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VIPS\Desktop\SDC167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27" y="3734862"/>
            <a:ext cx="2880320" cy="22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VIPS\Desktop\SDC17061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03" b="12062"/>
          <a:stretch/>
        </p:blipFill>
        <p:spPr bwMode="auto">
          <a:xfrm>
            <a:off x="6225222" y="4293096"/>
            <a:ext cx="2920365" cy="2043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DCIM\100SSCAM\SDC171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852936"/>
            <a:ext cx="2952328" cy="234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560" y="3573016"/>
            <a:ext cx="8420100" cy="2763510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ШМО  УЧ. НАЧ. КЛ.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ВЗАИМОПОСЕЩЕНИЕ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>
            <a:off x="8385174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600" y="476673"/>
            <a:ext cx="7439546" cy="25922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Чтоб больше знать,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уверенней трудиться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-Всегда, во всём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Учиться и учиться!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DCIM\100SSCAM\SDC171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2918777"/>
            <a:ext cx="2808311" cy="192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VIPS\Desktop\SDC1326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"/>
          <a:stretch/>
        </p:blipFill>
        <p:spPr bwMode="auto">
          <a:xfrm>
            <a:off x="3368823" y="4545645"/>
            <a:ext cx="2734325" cy="1929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632" y="548680"/>
            <a:ext cx="7150224" cy="25202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Но не только знания несём,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Любим мы и творчеством заняться-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Фотографируем, рисуем, мастерим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 не только этим можем увлекаться!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VIPS\Desktop\SDC115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73" y="2857920"/>
            <a:ext cx="2909570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VIPS\Desktop\SDC134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5189" y="4277376"/>
            <a:ext cx="2664295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2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 rot="20591656">
            <a:off x="1023938" y="2325688"/>
            <a:ext cx="8267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 b="1" dirty="0">
              <a:solidFill>
                <a:srgbClr val="996600"/>
              </a:solidFill>
              <a:latin typeface="Arial" pitchFamily="34" charset="0"/>
            </a:endParaRPr>
          </a:p>
          <a:p>
            <a:pPr algn="ctr"/>
            <a:r>
              <a:rPr lang="ru-RU" sz="3600" b="1" i="1" dirty="0">
                <a:solidFill>
                  <a:srgbClr val="FF3300"/>
                </a:solidFill>
                <a:latin typeface="Arial" pitchFamily="34" charset="0"/>
              </a:rPr>
              <a:t>БЛАГОДАРЮ </a:t>
            </a:r>
          </a:p>
          <a:p>
            <a:pPr algn="ctr"/>
            <a:r>
              <a:rPr lang="ru-RU" sz="3600" b="1" i="1" dirty="0">
                <a:solidFill>
                  <a:srgbClr val="FF3300"/>
                </a:solidFill>
                <a:latin typeface="Arial" pitchFamily="34" charset="0"/>
              </a:rPr>
              <a:t>ЗА ВНИМАНИЕ !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91293" y="717610"/>
            <a:ext cx="8137632" cy="136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1294" y="4602711"/>
            <a:ext cx="8137632" cy="16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so020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76" y="692696"/>
            <a:ext cx="84201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Визитная карточка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4648" y="2132856"/>
            <a:ext cx="69342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0992" y="1772816"/>
            <a:ext cx="4060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u="sng" dirty="0"/>
              <a:t>Окончила</a:t>
            </a:r>
            <a:r>
              <a:rPr lang="ru-RU" altLang="ru-RU" dirty="0"/>
              <a:t> Ялтинское </a:t>
            </a:r>
            <a:r>
              <a:rPr lang="ru-RU" altLang="ru-RU" dirty="0" err="1"/>
              <a:t>пед</a:t>
            </a:r>
            <a:r>
              <a:rPr lang="ru-RU" altLang="ru-RU" dirty="0"/>
              <a:t>. уч.(1992г.) </a:t>
            </a:r>
          </a:p>
          <a:p>
            <a:pPr algn="ctr"/>
            <a:r>
              <a:rPr lang="ru-RU" altLang="ru-RU" u="sng" dirty="0"/>
              <a:t>Стаж работы</a:t>
            </a:r>
            <a:r>
              <a:rPr lang="ru-RU" altLang="ru-RU" dirty="0"/>
              <a:t>:  </a:t>
            </a:r>
            <a:r>
              <a:rPr lang="ru-RU" altLang="ru-RU" dirty="0" smtClean="0"/>
              <a:t>с 1992 </a:t>
            </a:r>
            <a:r>
              <a:rPr lang="ru-RU" altLang="ru-RU" dirty="0"/>
              <a:t>года </a:t>
            </a:r>
          </a:p>
          <a:p>
            <a:pPr algn="ctr"/>
            <a:r>
              <a:rPr lang="ru-RU" altLang="ru-RU" u="sng" dirty="0" smtClean="0"/>
              <a:t>Специальность</a:t>
            </a:r>
            <a:r>
              <a:rPr lang="ru-RU" altLang="ru-RU" dirty="0" smtClean="0"/>
              <a:t>: преподавание в начальных классах</a:t>
            </a:r>
          </a:p>
          <a:p>
            <a:pPr algn="ctr"/>
            <a:r>
              <a:rPr lang="ru-RU" altLang="ru-RU" u="sng" dirty="0" smtClean="0"/>
              <a:t>Категория</a:t>
            </a:r>
            <a:r>
              <a:rPr lang="ru-RU" altLang="ru-RU" dirty="0"/>
              <a:t>: специалист</a:t>
            </a:r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dirty="0" smtClean="0"/>
              <a:t>Рук</a:t>
            </a:r>
            <a:r>
              <a:rPr lang="ru-RU" altLang="ru-RU" dirty="0"/>
              <a:t>. МО учителей нач. </a:t>
            </a:r>
            <a:r>
              <a:rPr lang="ru-RU" altLang="ru-RU" dirty="0" err="1"/>
              <a:t>кл</a:t>
            </a:r>
            <a:r>
              <a:rPr lang="ru-RU" altLang="ru-RU" dirty="0"/>
              <a:t>.</a:t>
            </a:r>
            <a:endParaRPr lang="en-US" altLang="ru-RU" dirty="0"/>
          </a:p>
          <a:p>
            <a:pPr algn="ctr"/>
            <a:endParaRPr lang="ru-RU" altLang="ru-RU" dirty="0"/>
          </a:p>
          <a:p>
            <a:pPr algn="ctr"/>
            <a:r>
              <a:rPr lang="ru-RU" altLang="ru-RU" dirty="0"/>
              <a:t>Персональный сайт</a:t>
            </a:r>
            <a:endParaRPr lang="en-US" altLang="ru-RU" dirty="0"/>
          </a:p>
          <a:p>
            <a:pPr algn="ctr"/>
            <a:r>
              <a:rPr lang="en-US" altLang="ru-RU" dirty="0">
                <a:hlinkClick r:id="rId2"/>
              </a:rPr>
              <a:t>http://ablyazizova_e_v.a2b2.ru</a:t>
            </a:r>
            <a:endParaRPr lang="ru-RU" dirty="0"/>
          </a:p>
        </p:txBody>
      </p:sp>
      <p:pic>
        <p:nvPicPr>
          <p:cNvPr id="5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VIPS\Desktop\SDC159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3" b="22294"/>
          <a:stretch/>
        </p:blipFill>
        <p:spPr bwMode="auto">
          <a:xfrm>
            <a:off x="1527703" y="1916832"/>
            <a:ext cx="2957830" cy="3768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42988" y="332657"/>
            <a:ext cx="8420100" cy="10801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</a:rPr>
              <a:t>Мой кабинет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8984" y="2708920"/>
            <a:ext cx="5358954" cy="300608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648" y="4117781"/>
            <a:ext cx="3031090" cy="2273318"/>
          </a:xfrm>
          <a:prstGeom prst="rect">
            <a:avLst/>
          </a:prstGeom>
        </p:spPr>
      </p:pic>
      <p:pic>
        <p:nvPicPr>
          <p:cNvPr id="12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91" y="1340768"/>
            <a:ext cx="3059699" cy="22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SDC156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0517" y="4066619"/>
            <a:ext cx="3058411" cy="229422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36576" y="1196753"/>
            <a:ext cx="4499859" cy="2736303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Родная школа,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Светлый класс,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Весёлый круг друзей.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Как много впереди у нас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Чудесных , школьных дней!</a:t>
            </a:r>
            <a:endParaRPr lang="ru-RU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042988" y="0"/>
            <a:ext cx="8420100" cy="9286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33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6576" y="404664"/>
            <a:ext cx="8001000" cy="1353890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F0A22E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000" b="1" dirty="0">
                <a:solidFill>
                  <a:srgbClr val="FF3300"/>
                </a:solidFill>
              </a:rPr>
              <a:t>Проблема, </a:t>
            </a:r>
            <a:r>
              <a:rPr lang="ru-RU" altLang="ru-RU" sz="4000" b="1" dirty="0" smtClean="0">
                <a:solidFill>
                  <a:srgbClr val="FF3300"/>
                </a:solidFill>
              </a:rPr>
              <a:t>над </a:t>
            </a:r>
            <a:r>
              <a:rPr lang="ru-RU" altLang="ru-RU" sz="4000" b="1" dirty="0">
                <a:solidFill>
                  <a:srgbClr val="FF3300"/>
                </a:solidFill>
              </a:rPr>
              <a:t>которой </a:t>
            </a:r>
            <a:r>
              <a:rPr lang="ru-RU" altLang="ru-RU" sz="4000" b="1" dirty="0" smtClean="0">
                <a:solidFill>
                  <a:srgbClr val="FF3300"/>
                </a:solidFill>
              </a:rPr>
              <a:t>я </a:t>
            </a:r>
            <a:r>
              <a:rPr lang="ru-RU" altLang="ru-RU" sz="4000" b="1" smtClean="0">
                <a:solidFill>
                  <a:srgbClr val="FF3300"/>
                </a:solidFill>
              </a:rPr>
              <a:t>работаю:</a:t>
            </a:r>
          </a:p>
          <a:p>
            <a:pPr>
              <a:spcBef>
                <a:spcPts val="800"/>
              </a:spcBef>
              <a:buClr>
                <a:srgbClr val="F0A22E"/>
              </a:buClr>
              <a:buSzPct val="70000"/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b="1" dirty="0" smtClean="0">
              <a:solidFill>
                <a:srgbClr val="4433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8778" y="18448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>
                    <a:lumMod val="10000"/>
                  </a:schemeClr>
                </a:solidFill>
              </a:rPr>
              <a:t>«</a:t>
            </a:r>
            <a:r>
              <a:rPr lang="ru-RU" altLang="ru-RU" sz="32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Использование методов развивающего обучения в учебной деятельности уч-ся начальных классов</a:t>
            </a:r>
            <a:r>
              <a:rPr lang="ru-RU" altLang="ru-RU" sz="3200" b="1" dirty="0">
                <a:solidFill>
                  <a:schemeClr val="bg1">
                    <a:lumMod val="10000"/>
                  </a:schemeClr>
                </a:solidFill>
              </a:rPr>
              <a:t>»</a:t>
            </a:r>
            <a:r>
              <a:rPr lang="ru-RU" altLang="ru-RU" sz="32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8778" y="3740498"/>
            <a:ext cx="81565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  <a:cs typeface="Times New Roman" pitchFamily="16" charset="0"/>
              </a:rPr>
              <a:t>«Как же сделать так, чтобы школа стала </a:t>
            </a:r>
            <a:r>
              <a:rPr lang="ru-RU" sz="3200" dirty="0" smtClean="0">
                <a:latin typeface="Monotype Corsiva" panose="03010101010201010101" pitchFamily="66" charset="0"/>
                <a:cs typeface="Times New Roman" pitchFamily="16" charset="0"/>
              </a:rPr>
              <a:t>         действительно </a:t>
            </a:r>
            <a:r>
              <a:rPr lang="ru-RU" sz="3200" dirty="0">
                <a:latin typeface="Monotype Corsiva" panose="03010101010201010101" pitchFamily="66" charset="0"/>
                <a:cs typeface="Times New Roman" pitchFamily="16" charset="0"/>
              </a:rPr>
              <a:t>«очагом», где дети развивают свои творческие способности, а не только получают знания, учатся писать, читать, считать?»</a:t>
            </a:r>
            <a:br>
              <a:rPr lang="ru-RU" sz="3200" dirty="0">
                <a:latin typeface="Monotype Corsiva" panose="03010101010201010101" pitchFamily="66" charset="0"/>
                <a:cs typeface="Times New Roman" pitchFamily="16" charset="0"/>
              </a:rPr>
            </a:br>
            <a:r>
              <a:rPr lang="ru-RU" sz="3200" dirty="0" smtClean="0">
                <a:latin typeface="Monotype Corsiva" panose="03010101010201010101" pitchFamily="66" charset="0"/>
                <a:cs typeface="Times New Roman" pitchFamily="16" charset="0"/>
              </a:rPr>
              <a:t>                                                               </a:t>
            </a:r>
            <a:r>
              <a:rPr lang="ru-RU" sz="3200" dirty="0" err="1" smtClean="0">
                <a:latin typeface="Monotype Corsiva" panose="03010101010201010101" pitchFamily="66" charset="0"/>
                <a:cs typeface="Times New Roman" pitchFamily="16" charset="0"/>
              </a:rPr>
              <a:t>К.Д.Ушинский</a:t>
            </a:r>
            <a:r>
              <a:rPr lang="ru-RU" sz="3200" i="1" dirty="0">
                <a:latin typeface="Monotype Corsiva" panose="03010101010201010101" pitchFamily="66" charset="0"/>
              </a:rPr>
              <a:t/>
            </a:r>
            <a:br>
              <a:rPr lang="ru-RU" sz="3200" i="1" dirty="0">
                <a:latin typeface="Monotype Corsiva" panose="03010101010201010101" pitchFamily="66" charset="0"/>
              </a:rPr>
            </a:br>
            <a:r>
              <a:rPr lang="ru-RU" sz="3200" i="1" dirty="0" smtClean="0">
                <a:latin typeface="Monotype Corsiva" panose="03010101010201010101" pitchFamily="66" charset="0"/>
              </a:rPr>
              <a:t>                                                                                               </a:t>
            </a: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7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4568" y="548680"/>
            <a:ext cx="8352928" cy="5904656"/>
          </a:xfrm>
        </p:spPr>
        <p:txBody>
          <a:bodyPr/>
          <a:lstStyle/>
          <a:p>
            <a:pPr algn="just" eaLnBrk="1" fontAlgn="ctr" hangingPunct="1"/>
            <a:r>
              <a:rPr lang="ru-RU" b="1" dirty="0">
                <a:solidFill>
                  <a:srgbClr val="FF0000"/>
                </a:solidFill>
              </a:rPr>
              <a:t>Цели </a:t>
            </a:r>
            <a:r>
              <a:rPr lang="ru-RU" b="1" dirty="0" smtClean="0">
                <a:solidFill>
                  <a:srgbClr val="FF0000"/>
                </a:solidFill>
              </a:rPr>
              <a:t>обучения: </a:t>
            </a:r>
          </a:p>
          <a:p>
            <a:pPr algn="just" eaLnBrk="1" fontAlgn="ctr" hangingPunct="1"/>
            <a:r>
              <a:rPr lang="ru-RU" sz="2000" dirty="0" smtClean="0">
                <a:solidFill>
                  <a:schemeClr val="tx1"/>
                </a:solidFill>
              </a:rPr>
              <a:t>Сформировать </a:t>
            </a:r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smtClean="0">
                <a:solidFill>
                  <a:schemeClr val="tx1"/>
                </a:solidFill>
              </a:rPr>
              <a:t>ребенка определенные способности по самосовершенствованию, обеспечить </a:t>
            </a:r>
            <a:r>
              <a:rPr lang="ru-RU" sz="2000" dirty="0">
                <a:solidFill>
                  <a:schemeClr val="tx1"/>
                </a:solidFill>
              </a:rPr>
              <a:t>условия для </a:t>
            </a:r>
            <a:r>
              <a:rPr lang="ru-RU" sz="2000" dirty="0" smtClean="0">
                <a:solidFill>
                  <a:schemeClr val="tx1"/>
                </a:solidFill>
              </a:rPr>
              <a:t>развития как </a:t>
            </a:r>
            <a:r>
              <a:rPr lang="ru-RU" sz="2000" dirty="0" err="1">
                <a:solidFill>
                  <a:schemeClr val="tx1"/>
                </a:solidFill>
              </a:rPr>
              <a:t>самоизменяющегося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субъекта обучения </a:t>
            </a:r>
            <a:r>
              <a:rPr lang="ru-RU" sz="2000" dirty="0">
                <a:solidFill>
                  <a:schemeClr val="tx1"/>
                </a:solidFill>
              </a:rPr>
              <a:t>(иметь </a:t>
            </a:r>
            <a:r>
              <a:rPr lang="ru-RU" sz="2000" dirty="0" smtClean="0">
                <a:solidFill>
                  <a:schemeClr val="tx1"/>
                </a:solidFill>
              </a:rPr>
              <a:t>потребность в </a:t>
            </a:r>
            <a:r>
              <a:rPr lang="ru-RU" sz="2000" dirty="0" err="1">
                <a:solidFill>
                  <a:schemeClr val="tx1"/>
                </a:solidFill>
              </a:rPr>
              <a:t>самоизменении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smtClean="0">
                <a:solidFill>
                  <a:schemeClr val="tx1"/>
                </a:solidFill>
              </a:rPr>
              <a:t>удовлетворять ее </a:t>
            </a:r>
            <a:r>
              <a:rPr lang="ru-RU" sz="2000" dirty="0">
                <a:solidFill>
                  <a:schemeClr val="tx1"/>
                </a:solidFill>
              </a:rPr>
              <a:t>посредством обучения).</a:t>
            </a:r>
          </a:p>
          <a:p>
            <a:pPr algn="just" eaLnBrk="1" fontAlgn="ctr" hangingPunct="1"/>
            <a:r>
              <a:rPr lang="ru-RU" b="1" dirty="0">
                <a:solidFill>
                  <a:srgbClr val="FF0000"/>
                </a:solidFill>
              </a:rPr>
              <a:t>Содержание </a:t>
            </a:r>
            <a:r>
              <a:rPr lang="ru-RU" b="1" dirty="0" smtClean="0">
                <a:solidFill>
                  <a:srgbClr val="FF0000"/>
                </a:solidFill>
              </a:rPr>
              <a:t>обучения: </a:t>
            </a:r>
          </a:p>
          <a:p>
            <a:pPr algn="just" eaLnBrk="1" fontAlgn="ctr" hangingPunct="1"/>
            <a:r>
              <a:rPr lang="ru-RU" sz="2000" dirty="0" smtClean="0">
                <a:solidFill>
                  <a:schemeClr val="tx1"/>
                </a:solidFill>
              </a:rPr>
              <a:t>Система </a:t>
            </a:r>
            <a:r>
              <a:rPr lang="ru-RU" sz="2000" dirty="0">
                <a:solidFill>
                  <a:schemeClr val="tx1"/>
                </a:solidFill>
              </a:rPr>
              <a:t>научных </a:t>
            </a:r>
            <a:r>
              <a:rPr lang="ru-RU" sz="2000" dirty="0" smtClean="0">
                <a:solidFill>
                  <a:schemeClr val="tx1"/>
                </a:solidFill>
              </a:rPr>
              <a:t>понятий, обеспечивающих осмысленность ученических </a:t>
            </a:r>
            <a:r>
              <a:rPr lang="ru-RU" sz="2000" dirty="0">
                <a:solidFill>
                  <a:schemeClr val="tx1"/>
                </a:solidFill>
              </a:rPr>
              <a:t>исследований и </a:t>
            </a:r>
            <a:r>
              <a:rPr lang="ru-RU" sz="2000" dirty="0" smtClean="0">
                <a:solidFill>
                  <a:schemeClr val="tx1"/>
                </a:solidFill>
              </a:rPr>
              <a:t>практических умений </a:t>
            </a:r>
            <a:r>
              <a:rPr lang="ru-RU" sz="2000" dirty="0">
                <a:solidFill>
                  <a:schemeClr val="tx1"/>
                </a:solidFill>
              </a:rPr>
              <a:t>и определяющая </a:t>
            </a:r>
            <a:r>
              <a:rPr lang="ru-RU" sz="2000" dirty="0" smtClean="0">
                <a:solidFill>
                  <a:schemeClr val="tx1"/>
                </a:solidFill>
              </a:rPr>
              <a:t>принципы построения </a:t>
            </a:r>
            <a:r>
              <a:rPr lang="ru-RU" sz="2000" dirty="0">
                <a:solidFill>
                  <a:schemeClr val="tx1"/>
                </a:solidFill>
              </a:rPr>
              <a:t>тех действий, </a:t>
            </a:r>
            <a:r>
              <a:rPr lang="ru-RU" sz="2000" dirty="0" smtClean="0">
                <a:solidFill>
                  <a:schemeClr val="tx1"/>
                </a:solidFill>
              </a:rPr>
              <a:t>способами осуществления </a:t>
            </a:r>
            <a:r>
              <a:rPr lang="ru-RU" sz="2000" dirty="0">
                <a:solidFill>
                  <a:schemeClr val="tx1"/>
                </a:solidFill>
              </a:rPr>
              <a:t>которых </a:t>
            </a:r>
            <a:r>
              <a:rPr lang="ru-RU" sz="2000" dirty="0" smtClean="0">
                <a:solidFill>
                  <a:schemeClr val="tx1"/>
                </a:solidFill>
              </a:rPr>
              <a:t>предстоит овладеть </a:t>
            </a:r>
            <a:r>
              <a:rPr lang="ru-RU" sz="2000" dirty="0">
                <a:solidFill>
                  <a:schemeClr val="tx1"/>
                </a:solidFill>
              </a:rPr>
              <a:t>ученику.</a:t>
            </a:r>
          </a:p>
          <a:p>
            <a:pPr algn="just" eaLnBrk="1" fontAlgn="ctr" hangingPunct="1"/>
            <a:r>
              <a:rPr lang="ru-RU" b="1" dirty="0">
                <a:solidFill>
                  <a:srgbClr val="FF0000"/>
                </a:solidFill>
              </a:rPr>
              <a:t>Формы организации </a:t>
            </a:r>
            <a:r>
              <a:rPr lang="ru-RU" b="1" dirty="0" smtClean="0">
                <a:solidFill>
                  <a:srgbClr val="FF0000"/>
                </a:solidFill>
              </a:rPr>
              <a:t>и взаимодействия педагога и учащихся: </a:t>
            </a:r>
          </a:p>
          <a:p>
            <a:pPr algn="just" eaLnBrk="1" fontAlgn="ctr" hangingPunct="1"/>
            <a:r>
              <a:rPr lang="ru-RU" sz="2000" dirty="0" smtClean="0">
                <a:solidFill>
                  <a:schemeClr val="tx1"/>
                </a:solidFill>
              </a:rPr>
              <a:t>учебный диалог в </a:t>
            </a:r>
            <a:r>
              <a:rPr lang="ru-RU" sz="2000" dirty="0">
                <a:solidFill>
                  <a:schemeClr val="tx1"/>
                </a:solidFill>
              </a:rPr>
              <a:t>ходе поисковой </a:t>
            </a:r>
            <a:r>
              <a:rPr lang="ru-RU" sz="2000" dirty="0" smtClean="0">
                <a:solidFill>
                  <a:schemeClr val="tx1"/>
                </a:solidFill>
              </a:rPr>
              <a:t>исследовательской </a:t>
            </a:r>
            <a:r>
              <a:rPr lang="ru-RU" sz="2000" dirty="0">
                <a:solidFill>
                  <a:schemeClr val="tx1"/>
                </a:solidFill>
              </a:rPr>
              <a:t>деятельности.</a:t>
            </a:r>
          </a:p>
          <a:p>
            <a:pPr algn="just"/>
            <a:endParaRPr lang="ru-RU" dirty="0"/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6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68" y="476672"/>
            <a:ext cx="84201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3300"/>
                </a:solidFill>
              </a:rPr>
              <a:t>Используемые образовательные технологии</a:t>
            </a:r>
            <a:endParaRPr lang="ru-RU" sz="4000" b="1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52764265"/>
              </p:ext>
            </p:extLst>
          </p:nvPr>
        </p:nvGraphicFramePr>
        <p:xfrm>
          <a:off x="416496" y="1700808"/>
          <a:ext cx="9289031" cy="450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34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VIPS\Desktop\SDC16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31" y="3730001"/>
            <a:ext cx="3761740" cy="281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VIPS\Desktop\SDC16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31" y="553050"/>
            <a:ext cx="3761740" cy="28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VIPS\Desktop\SDC152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3730000"/>
            <a:ext cx="3777486" cy="281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512" y="610733"/>
            <a:ext cx="84201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601" y="6042786"/>
            <a:ext cx="7856070" cy="484025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 ИССЛЕДОВАНИЯ             ИСПОЛЬЗОВАНИЕ   ИКТ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6500" y="1720840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</a:t>
            </a:r>
            <a:endParaRPr lang="ru-RU" sz="2000" dirty="0"/>
          </a:p>
        </p:txBody>
      </p:sp>
      <p:pic>
        <p:nvPicPr>
          <p:cNvPr id="5" name="Рисунок 4" descr="C:\Users\VIPS\Desktop\SDC168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548680"/>
            <a:ext cx="3750945" cy="281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96616" y="2901335"/>
            <a:ext cx="7915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</a:rPr>
              <a:t>ИГРОВАЯ </a:t>
            </a:r>
            <a:r>
              <a:rPr lang="ru-RU" sz="2000" b="1" dirty="0" smtClean="0">
                <a:solidFill>
                  <a:schemeClr val="accent3"/>
                </a:solidFill>
              </a:rPr>
              <a:t> ТЕХНОЛОГИЯ                      МЕТОД   ПРОЕКТОВ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10" name="Picture 5" descr="so02059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DCIM\100SSCAM\SDC152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764706"/>
            <a:ext cx="3672408" cy="28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DCIM\100SSCAM\SDC171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764705"/>
            <a:ext cx="3888432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36576" y="243393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sz="2000" b="1" dirty="0" smtClean="0">
                <a:solidFill>
                  <a:schemeClr val="bg1"/>
                </a:solidFill>
              </a:rPr>
              <a:t>     ЗДОРОВЬЕСБЕРЕГАЮЩИЕ                         ПРОБЛЕМНОЕ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          ТЕХНОЛОГИИ                                        ОБУЧЕНИЕ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5" descr="so02059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2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592" y="620689"/>
            <a:ext cx="7920880" cy="36004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Если ты учитель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 в талант твой верят, 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Солнца луч несёшь ты 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 своём крыле.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Награжденья ты достоин в деле-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Труд твой очень важен на земле.</a:t>
            </a:r>
            <a:endParaRPr lang="ru-RU" sz="40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5" descr="so02059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8385175" y="5510213"/>
            <a:ext cx="15208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3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2_Тетрад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презентаций\Безмятежность.pot</Template>
  <TotalTime>4599</TotalTime>
  <Words>301</Words>
  <Application>Microsoft Office PowerPoint</Application>
  <PresentationFormat>Лист A4 (210x297 мм)</PresentationFormat>
  <Paragraphs>78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2_Тетрадь</vt:lpstr>
      <vt:lpstr>Презентация PowerPoint</vt:lpstr>
      <vt:lpstr>Визитная карточка</vt:lpstr>
      <vt:lpstr>Мой кабинет</vt:lpstr>
      <vt:lpstr> </vt:lpstr>
      <vt:lpstr>Презентация PowerPoint</vt:lpstr>
      <vt:lpstr>Используемые образовательные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СОТРУДНИЧЕСТВО                                                  ШМО  УЧ. НАЧ. КЛ.                                                                                   ВЗАИМОПОСЕЩЕНИЕ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/>
  <cp:lastModifiedBy>VIPS</cp:lastModifiedBy>
  <cp:revision>344</cp:revision>
  <cp:lastPrinted>2003-11-20T14:17:18Z</cp:lastPrinted>
  <dcterms:created xsi:type="dcterms:W3CDTF">1601-01-01T00:00:00Z</dcterms:created>
  <dcterms:modified xsi:type="dcterms:W3CDTF">2015-04-05T13:05:31Z</dcterms:modified>
</cp:coreProperties>
</file>